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7"/>
  </p:notesMasterIdLst>
  <p:sldIdLst>
    <p:sldId id="259" r:id="rId5"/>
    <p:sldId id="264" r:id="rId6"/>
  </p:sldIdLst>
  <p:sldSz cx="10691813" cy="7559675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1">
          <p15:clr>
            <a:srgbClr val="A4A3A4"/>
          </p15:clr>
        </p15:guide>
        <p15:guide id="2" pos="64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CD5D4"/>
    <a:srgbClr val="F99F9D"/>
    <a:srgbClr val="FAB4B2"/>
    <a:srgbClr val="F1FA9E"/>
    <a:srgbClr val="0D6930"/>
    <a:srgbClr val="EDF977"/>
    <a:srgbClr val="F9EAB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D15CF4-3A22-4708-BB7F-CCECC2BC717F}" v="9" dt="2024-03-27T14:26:38.5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76"/>
    <p:restoredTop sz="94705"/>
  </p:normalViewPr>
  <p:slideViewPr>
    <p:cSldViewPr snapToGrid="0" snapToObjects="1">
      <p:cViewPr varScale="1">
        <p:scale>
          <a:sx n="100" d="100"/>
          <a:sy n="100" d="100"/>
        </p:scale>
        <p:origin x="-1530" y="-90"/>
      </p:cViewPr>
      <p:guideLst>
        <p:guide orient="horz" pos="2381"/>
        <p:guide pos="649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8685763" cy="3686857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ggi Simona" userId="3cbf96ab-db3a-4903-80d9-a54024c8a66e" providerId="ADAL" clId="{ABD15CF4-3A22-4708-BB7F-CCECC2BC717F}"/>
    <pc:docChg chg="modSld modNotesMaster">
      <pc:chgData name="Boggi Simona" userId="3cbf96ab-db3a-4903-80d9-a54024c8a66e" providerId="ADAL" clId="{ABD15CF4-3A22-4708-BB7F-CCECC2BC717F}" dt="2024-03-27T14:26:38.541" v="435"/>
      <pc:docMkLst>
        <pc:docMk/>
      </pc:docMkLst>
      <pc:sldChg chg="modSp">
        <pc:chgData name="Boggi Simona" userId="3cbf96ab-db3a-4903-80d9-a54024c8a66e" providerId="ADAL" clId="{ABD15CF4-3A22-4708-BB7F-CCECC2BC717F}" dt="2024-03-25T12:02:29.672" v="433" actId="14734"/>
        <pc:sldMkLst>
          <pc:docMk/>
          <pc:sldMk cId="524029893" sldId="259"/>
        </pc:sldMkLst>
        <pc:graphicFrameChg chg="mod modGraphic">
          <ac:chgData name="Boggi Simona" userId="3cbf96ab-db3a-4903-80d9-a54024c8a66e" providerId="ADAL" clId="{ABD15CF4-3A22-4708-BB7F-CCECC2BC717F}" dt="2024-03-25T12:02:29.672" v="433" actId="14734"/>
          <ac:graphicFrameMkLst>
            <pc:docMk/>
            <pc:sldMk cId="524029893" sldId="259"/>
            <ac:graphicFrameMk id="5" creationId="{4E389CA4-FDD1-A047-8121-86CF3E1CA696}"/>
          </ac:graphicFrameMkLst>
        </pc:graphicFrameChg>
      </pc:sldChg>
      <pc:sldChg chg="modSp">
        <pc:chgData name="Boggi Simona" userId="3cbf96ab-db3a-4903-80d9-a54024c8a66e" providerId="ADAL" clId="{ABD15CF4-3A22-4708-BB7F-CCECC2BC717F}" dt="2024-03-27T14:26:38.541" v="435"/>
        <pc:sldMkLst>
          <pc:docMk/>
          <pc:sldMk cId="4293216483" sldId="264"/>
        </pc:sldMkLst>
        <pc:graphicFrameChg chg="mod modGraphic">
          <ac:chgData name="Boggi Simona" userId="3cbf96ab-db3a-4903-80d9-a54024c8a66e" providerId="ADAL" clId="{ABD15CF4-3A22-4708-BB7F-CCECC2BC717F}" dt="2024-03-27T14:26:38.541" v="435"/>
          <ac:graphicFrameMkLst>
            <pc:docMk/>
            <pc:sldMk cId="4293216483" sldId="264"/>
            <ac:graphicFrameMk id="5" creationId="{4E389CA4-FDD1-A047-8121-86CF3E1CA696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C767-4D08-B649-8B6A-63111BEF20DE}" type="datetimeFigureOut">
              <a:rPr lang="it-IT" smtClean="0"/>
              <a:pPr/>
              <a:t>30/03/2024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8722"/>
            <a:ext cx="54381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1EEE85-BA52-EF4B-8E17-21D7E00C81A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395866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1EEE85-BA52-EF4B-8E17-21D7E00C81AC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5351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1EEE85-BA52-EF4B-8E17-21D7E00C81AC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4560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pPr/>
              <a:t>30/03/2024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13733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pPr/>
              <a:t>30/03/2024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36347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pPr/>
              <a:t>30/03/2024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31873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pPr/>
              <a:t>30/03/2024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299918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pPr/>
              <a:t>30/03/2024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23788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pPr/>
              <a:t>30/03/2024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23494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pPr/>
              <a:t>30/03/2024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96851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pPr/>
              <a:t>30/03/2024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15268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pPr/>
              <a:t>30/03/2024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19374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pPr/>
              <a:t>30/03/2024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83667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pPr/>
              <a:t>30/03/2024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43147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DD6FA-E2AF-DC43-858D-1B8D02180AEC}" type="datetimeFigureOut">
              <a:rPr lang="it-IT" smtClean="0"/>
              <a:pPr/>
              <a:t>30/03/2024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0D06D-47A6-3446-AC4F-D121D293084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44590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xmlns="" id="{4E389CA4-FDD1-A047-8121-86CF3E1CA6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34950547"/>
              </p:ext>
            </p:extLst>
          </p:nvPr>
        </p:nvGraphicFramePr>
        <p:xfrm>
          <a:off x="690664" y="732401"/>
          <a:ext cx="9340617" cy="5805978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7490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980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98384">
                  <a:extLst>
                    <a:ext uri="{9D8B030D-6E8A-4147-A177-3AD203B41FA5}">
                      <a16:colId xmlns:a16="http://schemas.microsoft.com/office/drawing/2014/main" xmlns="" val="3949967279"/>
                    </a:ext>
                  </a:extLst>
                </a:gridCol>
                <a:gridCol w="1698384">
                  <a:extLst>
                    <a:ext uri="{9D8B030D-6E8A-4147-A177-3AD203B41FA5}">
                      <a16:colId xmlns:a16="http://schemas.microsoft.com/office/drawing/2014/main" xmlns="" val="1180363772"/>
                    </a:ext>
                  </a:extLst>
                </a:gridCol>
                <a:gridCol w="169838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698384">
                  <a:extLst>
                    <a:ext uri="{9D8B030D-6E8A-4147-A177-3AD203B41FA5}">
                      <a16:colId xmlns:a16="http://schemas.microsoft.com/office/drawing/2014/main" xmlns="" val="2633878879"/>
                    </a:ext>
                  </a:extLst>
                </a:gridCol>
              </a:tblGrid>
              <a:tr h="268815">
                <a:tc rowSpan="2">
                  <a:txBody>
                    <a:bodyPr/>
                    <a:lstStyle/>
                    <a:p>
                      <a:endParaRPr lang="it-IT" sz="900" dirty="0">
                        <a:latin typeface="+mj-lt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LUNEDÌ</a:t>
                      </a:r>
                      <a:endParaRPr lang="it-IT" sz="1900" dirty="0"/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MARTEDÌ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MERCOLEDÌ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GIOVEDÌ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VENERDÌ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644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it-IT" sz="1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8656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1 SETTIMANA</a:t>
                      </a:r>
                    </a:p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DAL 02/04 AL 05/04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Risotto allo zafferano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Crema di verdura 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Pasta al pomodoro e basilico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Lasagne al pomodoro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Pasta alle zucchine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0508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Sformato di verdure</a:t>
                      </a:r>
                      <a:endParaRPr lang="it-IT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Straccetti di manzo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Ceci saltati agli aromi</a:t>
                      </a:r>
                      <a:endParaRPr lang="it-IT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Stracchino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Filetto di platessa impanata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050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Pomodori</a:t>
                      </a:r>
                    </a:p>
                  </a:txBody>
                  <a:tcPr marL="9524" marR="9524" marT="9524" marB="0">
                    <a:lnL w="38099">
                      <a:solidFill>
                        <a:schemeClr val="bg1"/>
                      </a:solidFill>
                    </a:lnL>
                    <a:lnR w="38099">
                      <a:solidFill>
                        <a:schemeClr val="bg1"/>
                      </a:solidFill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099">
                      <a:solidFill>
                        <a:schemeClr val="bg1"/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Patate alla salvia</a:t>
                      </a:r>
                      <a:endParaRPr lang="it-IT" dirty="0"/>
                    </a:p>
                  </a:txBody>
                  <a:tcPr marL="9524" marR="9524" marT="9524" marB="0">
                    <a:lnL w="38099">
                      <a:solidFill>
                        <a:schemeClr val="bg1"/>
                      </a:solidFill>
                    </a:lnL>
                    <a:lnR w="38099">
                      <a:solidFill>
                        <a:schemeClr val="bg1"/>
                      </a:solidFill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099">
                      <a:solidFill>
                        <a:schemeClr val="bg1"/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Fagiolini all'olio</a:t>
                      </a:r>
                      <a:endParaRPr lang="it-IT" dirty="0"/>
                    </a:p>
                  </a:txBody>
                  <a:tcPr marL="9524" marR="9524" marT="9524" marB="0">
                    <a:lnL w="38099">
                      <a:solidFill>
                        <a:schemeClr val="bg1"/>
                      </a:solidFill>
                    </a:lnL>
                    <a:lnR w="38099">
                      <a:solidFill>
                        <a:schemeClr val="bg1"/>
                      </a:solidFill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099">
                      <a:solidFill>
                        <a:schemeClr val="bg1"/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Insalata verde </a:t>
                      </a:r>
                      <a:endParaRPr lang="it-IT" dirty="0"/>
                    </a:p>
                  </a:txBody>
                  <a:tcPr marL="9524" marR="9524" marT="9524" marB="0">
                    <a:lnL w="38099">
                      <a:solidFill>
                        <a:schemeClr val="bg1"/>
                      </a:solidFill>
                    </a:lnL>
                    <a:lnR w="38099">
                      <a:solidFill>
                        <a:schemeClr val="bg1"/>
                      </a:solidFill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099">
                      <a:solidFill>
                        <a:schemeClr val="bg1"/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Carote </a:t>
                      </a:r>
                      <a:r>
                        <a:rPr lang="it-IT" sz="10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filangè</a:t>
                      </a:r>
                      <a:endParaRPr lang="it-IT" dirty="0"/>
                    </a:p>
                  </a:txBody>
                  <a:tcPr marL="9524" marR="9524" marT="9524" marB="0">
                    <a:lnL w="38099">
                      <a:solidFill>
                        <a:schemeClr val="bg1"/>
                      </a:solidFill>
                    </a:lnL>
                    <a:lnR w="38099">
                      <a:solidFill>
                        <a:schemeClr val="bg1"/>
                      </a:solidFill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099">
                      <a:solidFill>
                        <a:schemeClr val="bg1"/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53316735"/>
                  </a:ext>
                </a:extLst>
              </a:tr>
              <a:tr h="310456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Pane semi integrale,  Yogurt alla frutta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099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Pane, Frutta fresca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099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Pane, Frutta fresca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099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Pane, Frutta fresca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099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Pane semi integrale, Frutta fresca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099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2793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2 SETTIMANA</a:t>
                      </a:r>
                    </a:p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DAL 08/04 AL 12/04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Pasta al pesto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Risotto alla parmigiana 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Pasta alle erbe aromatiche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Pasta al pomodoro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Pasta al ragù di mare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0456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it-IT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FIletti</a:t>
                      </a: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di merluzzo gratinato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it-IT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Bocconcini di pollo panati al forno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Ricotta 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Arista al forno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Frittata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0318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it-IT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Caponatina</a:t>
                      </a: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di verdure</a:t>
                      </a:r>
                      <a:endParaRPr lang="it-IT" dirty="0"/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Pomodori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noProof="0" dirty="0">
                          <a:solidFill>
                            <a:srgbClr val="FF0000"/>
                          </a:solidFill>
                          <a:latin typeface="Calibri"/>
                        </a:rPr>
                        <a:t>Pisellini al vapore  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it-IT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Insalata colorata 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Zucchine e carote</a:t>
                      </a:r>
                      <a:endParaRPr lang="it-IT" dirty="0"/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15065034"/>
                  </a:ext>
                </a:extLst>
              </a:tr>
              <a:tr h="310456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Pane semi integrale, Frutta fresca</a:t>
                      </a:r>
                      <a:endParaRPr lang="it-IT"/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Pane, Frutta fresca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Pane, Frutta fresca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Pane, </a:t>
                      </a:r>
                      <a:r>
                        <a:rPr lang="it-IT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Frutta fresca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Pane semi integrale, Frutta fresca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0456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3 SETTIMANA</a:t>
                      </a:r>
                    </a:p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DAL 15/04 AL 19/04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Passato di verdure e legumi misti 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Pasta al ragù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Pasta al pomodoro 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it-IT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Cous</a:t>
                      </a: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it-IT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cous</a:t>
                      </a: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all'ortolana (caldo)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Riso e piselli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6421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Pizza margherita 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Prosciutto cotto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Bocconcini di pollo panati al forno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Stracchino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Merluzzo alla mugnaia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937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 marL="9525" marR="9525" marT="9525" marB="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Carote </a:t>
                      </a:r>
                      <a:r>
                        <a:rPr lang="it-IT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filengè</a:t>
                      </a: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 mais</a:t>
                      </a:r>
                      <a:endParaRPr lang="it-IT" dirty="0"/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Zucchine al basilico 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Bietola all'olio</a:t>
                      </a:r>
                      <a:endParaRPr lang="it-IT" dirty="0"/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Insalata verde</a:t>
                      </a:r>
                      <a:endParaRPr lang="it-IT" dirty="0"/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66283632"/>
                  </a:ext>
                </a:extLst>
              </a:tr>
              <a:tr h="33054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0" i="0" u="none" strike="noStrike" noProof="0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Frutta </a:t>
                      </a:r>
                      <a:r>
                        <a:rPr lang="it-IT" sz="1000" b="0" i="0" u="none" strike="noStrike" noProof="0" dirty="0" err="1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fesca</a:t>
                      </a:r>
                      <a:r>
                        <a:rPr lang="it-IT" sz="1000" b="0" i="0" u="none" strike="noStrike" noProof="0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Pane, Frutta fresca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Pane, Frutta fresca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Pane, </a:t>
                      </a:r>
                      <a:r>
                        <a:rPr lang="it-IT" sz="1000" b="0" i="0" u="none" strike="noStrike" noProof="0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Crostata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Pane semi integrale, Frutta fresca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13876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4 SETTIMANA</a:t>
                      </a:r>
                    </a:p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DAL 22/04 AL 26/04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Pasta al pomodoro e basilico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Pasta al </a:t>
                      </a:r>
                      <a:r>
                        <a:rPr lang="it-IT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ragu’</a:t>
                      </a: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vegetale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Pasta al pesto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Ravioli di magro burro e salvia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Riso con la crema di zucchine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79545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Bocconcini di suino cremosi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Mozzarella 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Polpettone di carne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Sformato di verdure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Platessa ai capperi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1050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Fagiolini all’olio</a:t>
                      </a:r>
                      <a:endParaRPr lang="it-IT" dirty="0"/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Pomodori</a:t>
                      </a:r>
                      <a:endParaRPr lang="it-IT" dirty="0"/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Carote prezzemolate</a:t>
                      </a:r>
                      <a:endParaRPr lang="it-IT"/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Zucchine trifolate</a:t>
                      </a:r>
                      <a:endParaRPr lang="it-IT"/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Insalata verde</a:t>
                      </a:r>
                      <a:endParaRPr lang="it-IT" dirty="0"/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7281147"/>
                  </a:ext>
                </a:extLst>
              </a:tr>
              <a:tr h="371785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Pane semi integrale</a:t>
                      </a:r>
                      <a:r>
                        <a:rPr lang="it-IT" sz="1000" b="0" i="0" u="none" strike="noStrike" noProof="0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, Yogurt alla frutta 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Pane, Frutta fresca</a:t>
                      </a:r>
                      <a:endParaRPr lang="it-IT" dirty="0"/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Pane, Frutta fresca</a:t>
                      </a:r>
                      <a:endParaRPr lang="it-IT"/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Pane, Frutta fresca</a:t>
                      </a:r>
                    </a:p>
                    <a:p>
                      <a:pPr lvl="0" algn="ctr">
                        <a:buNone/>
                      </a:pP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Pane semi integrale, </a:t>
                      </a:r>
                      <a:r>
                        <a:rPr lang="it-IT" sz="1000" b="0" i="0" u="none" strike="noStrike" noProof="0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Frutta fresca 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310456">
                <a:tc rowSpan="4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1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5 SETTIMANA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DAL 29/04 AL 03/05</a:t>
                      </a:r>
                    </a:p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it-IT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Orzotto</a:t>
                      </a: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alle verdure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Vellutata di carote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Pasta alla pizzaiola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Pasta al pomodoro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Crema di verdure 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07303681"/>
                  </a:ext>
                </a:extLst>
              </a:tr>
              <a:tr h="288734">
                <a:tc vMerge="1">
                  <a:txBody>
                    <a:bodyPr/>
                    <a:lstStyle/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Caciotta fresca 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Omelette alle zucchine 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Merluzzo croccante al mais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it-IT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Filangè</a:t>
                      </a: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di pollo al rosmarino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Prosciutto cotto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91001564"/>
                  </a:ext>
                </a:extLst>
              </a:tr>
              <a:tr h="21050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Pomodori</a:t>
                      </a:r>
                      <a:endParaRPr lang="it-IT" dirty="0"/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Patate alla salvia </a:t>
                      </a:r>
                      <a:endParaRPr lang="it-IT" dirty="0"/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Spinaci filanti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Zucchine all’olio</a:t>
                      </a:r>
                      <a:endParaRPr lang="it-IT" dirty="0"/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Carote </a:t>
                      </a:r>
                      <a:r>
                        <a:rPr lang="it-IT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filangè</a:t>
                      </a:r>
                      <a:endParaRPr lang="it-IT" dirty="0"/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00471194"/>
                  </a:ext>
                </a:extLst>
              </a:tr>
              <a:tr h="238899">
                <a:tc vMerge="1">
                  <a:txBody>
                    <a:bodyPr/>
                    <a:lstStyle/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Pane </a:t>
                      </a:r>
                      <a:r>
                        <a:rPr lang="it-IT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semintegrale</a:t>
                      </a: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it-IT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Mantovana 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Pane, </a:t>
                      </a:r>
                      <a:r>
                        <a:rPr lang="it-IT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Frutta fresca 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Pane</a:t>
                      </a: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it-IT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Frutta fresca 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Pane, </a:t>
                      </a:r>
                      <a:r>
                        <a:rPr lang="it-IT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Frutta fresca 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Focaccia</a:t>
                      </a: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it-IT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Frutta fresca 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88978229"/>
                  </a:ext>
                </a:extLst>
              </a:tr>
            </a:tbl>
          </a:graphicData>
        </a:graphic>
      </p:graphicFrame>
      <p:sp>
        <p:nvSpPr>
          <p:cNvPr id="6" name="Titolo 1">
            <a:extLst>
              <a:ext uri="{FF2B5EF4-FFF2-40B4-BE49-F238E27FC236}">
                <a16:creationId xmlns:a16="http://schemas.microsoft.com/office/drawing/2014/main" xmlns="" id="{990B1CB8-E8E9-314E-BABB-1975FBA87D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368" y="2476"/>
            <a:ext cx="10691813" cy="668292"/>
          </a:xfrm>
        </p:spPr>
        <p:txBody>
          <a:bodyPr anchor="t">
            <a:normAutofit/>
          </a:bodyPr>
          <a:lstStyle/>
          <a:p>
            <a:r>
              <a:rPr lang="it-IT" sz="2222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  <a:t>Menu GARA GALLICANO</a:t>
            </a:r>
            <a:br>
              <a:rPr lang="it-IT" sz="2222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</a:br>
            <a:r>
              <a:rPr lang="it-IT" sz="1400" dirty="0">
                <a:solidFill>
                  <a:srgbClr val="0D6930"/>
                </a:solidFill>
                <a:latin typeface="Gotham-Medium"/>
                <a:cs typeface="Gotham-Medium"/>
              </a:rPr>
              <a:t>Estate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415143" y="6535606"/>
            <a:ext cx="79356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>
                <a:solidFill>
                  <a:schemeClr val="bg1"/>
                </a:solidFill>
              </a:rPr>
              <a:t>SI INFORMANO I CONSUMATORI CON ALLERGIE O INTOLLERANZE ALIMENTARI, o chi per essi (genitori/tutori), che negli alimenti e nelle bevande preparati e somministrati possono essere contenuti uno o più dei seguenti allergeni come ingredienti o in tracce derivanti dal processo produttivo: CEREALI CONTENENTI GLUTINE, CROSTACEI, UOVA, PESCE, ARACHIDI, SOIA, LATTE (INCLUSO LATTOSIO), FRUTTA A GUSCIO, SEDANO, SENAPE, SEMI DI SESAMO, ANIDRIDE SOLFOROSA E SOLFITI in concentrazioni superiori a 10 mg/kg o 10 mg/litro, LUPINI, MOLLUSCHI e tutti i relativi prodotti derivati o a base di (ai sensi dell’Allegato II Reg. UE 1169/11, D. </a:t>
            </a:r>
            <a:r>
              <a:rPr lang="it-IT" sz="900" dirty="0" err="1">
                <a:solidFill>
                  <a:schemeClr val="bg1"/>
                </a:solidFill>
              </a:rPr>
              <a:t>Lgs</a:t>
            </a:r>
            <a:r>
              <a:rPr lang="it-IT" sz="900" dirty="0">
                <a:solidFill>
                  <a:schemeClr val="bg1"/>
                </a:solidFill>
              </a:rPr>
              <a:t>. 109/92, 88/2009 e </a:t>
            </a:r>
            <a:r>
              <a:rPr lang="it-IT" sz="900" dirty="0" err="1">
                <a:solidFill>
                  <a:schemeClr val="bg1"/>
                </a:solidFill>
              </a:rPr>
              <a:t>s.m.i.</a:t>
            </a:r>
            <a:r>
              <a:rPr lang="it-IT" sz="900" dirty="0">
                <a:solidFill>
                  <a:schemeClr val="bg1"/>
                </a:solidFill>
              </a:rPr>
              <a:t>). Le informazioni relative alla presenza di soggetti con allergie o intolleranze alimentari vengono raccolte mediante la presentazione di idonea certificazione medica e in fase di produzione vengono formulati pasti personalizzati, privi degli allergeni per cui risulta documentata una sensibilizzazione.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524029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xmlns="" id="{4E389CA4-FDD1-A047-8121-86CF3E1CA6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08041539"/>
              </p:ext>
            </p:extLst>
          </p:nvPr>
        </p:nvGraphicFramePr>
        <p:xfrm>
          <a:off x="778213" y="778387"/>
          <a:ext cx="9679023" cy="5706726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12937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775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76912">
                  <a:extLst>
                    <a:ext uri="{9D8B030D-6E8A-4147-A177-3AD203B41FA5}">
                      <a16:colId xmlns:a16="http://schemas.microsoft.com/office/drawing/2014/main" xmlns="" val="3949967279"/>
                    </a:ext>
                  </a:extLst>
                </a:gridCol>
                <a:gridCol w="1676912">
                  <a:extLst>
                    <a:ext uri="{9D8B030D-6E8A-4147-A177-3AD203B41FA5}">
                      <a16:colId xmlns:a16="http://schemas.microsoft.com/office/drawing/2014/main" xmlns="" val="1180363772"/>
                    </a:ext>
                  </a:extLst>
                </a:gridCol>
                <a:gridCol w="16769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676912">
                  <a:extLst>
                    <a:ext uri="{9D8B030D-6E8A-4147-A177-3AD203B41FA5}">
                      <a16:colId xmlns:a16="http://schemas.microsoft.com/office/drawing/2014/main" xmlns="" val="2633878879"/>
                    </a:ext>
                  </a:extLst>
                </a:gridCol>
              </a:tblGrid>
              <a:tr h="230265">
                <a:tc rowSpan="2">
                  <a:txBody>
                    <a:bodyPr/>
                    <a:lstStyle/>
                    <a:p>
                      <a:endParaRPr lang="it-IT" sz="900" dirty="0">
                        <a:latin typeface="+mj-lt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LUNEDÌ</a:t>
                      </a:r>
                      <a:endParaRPr lang="it-IT" sz="1900" dirty="0"/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MARTEDÌ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MERCOLEDÌ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GIOVEDÌ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VENERDÌ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4871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it-IT" sz="1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1462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1 SETTIMANA</a:t>
                      </a:r>
                    </a:p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DAL 02/04 AL 05/04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Risotto allo zafferano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Crema di verdura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Pasta al pomodoro e basilico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Lasagne al pomodoro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Pasta alle zucchine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0322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it-IT" sz="1000" b="0" i="0" u="none" strike="noStrike" noProof="0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Sformato di verdure</a:t>
                      </a:r>
                      <a:endParaRPr lang="it-IT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it-IT" sz="10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Farinfrittata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it-IT" sz="1000" b="0" i="0" u="none" strike="noStrike" noProof="0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Ceci saltati agli aromi</a:t>
                      </a:r>
                      <a:endParaRPr lang="it-IT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Stracchino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Omelette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931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Pomodori</a:t>
                      </a:r>
                      <a:endParaRPr lang="it-IT" dirty="0"/>
                    </a:p>
                  </a:txBody>
                  <a:tcPr marL="9525" marR="9525" marT="9525" marB="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Patate alla salvia</a:t>
                      </a:r>
                      <a:endParaRPr lang="it-IT" dirty="0"/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Fagiolini </a:t>
                      </a:r>
                      <a:r>
                        <a:rPr lang="it-IT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al'olio</a:t>
                      </a:r>
                      <a:endParaRPr lang="it-IT" dirty="0" err="1"/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Insalata verde</a:t>
                      </a:r>
                      <a:endParaRPr lang="it-IT" dirty="0"/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Carote </a:t>
                      </a:r>
                      <a:r>
                        <a:rPr lang="it-IT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Filangè</a:t>
                      </a:r>
                      <a:endParaRPr lang="it-IT" dirty="0"/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86130331"/>
                  </a:ext>
                </a:extLst>
              </a:tr>
              <a:tr h="302741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Pane semi integrale,  Yogurt alla frutta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Pane, Frutta fresca</a:t>
                      </a:r>
                      <a:endParaRPr lang="it-IT" dirty="0"/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Pane, Frutta fresca</a:t>
                      </a:r>
                      <a:endParaRPr lang="it-IT"/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Pane, Frutta fresca</a:t>
                      </a:r>
                      <a:endParaRPr lang="it-IT" dirty="0"/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Pane semi integrale, Frutta fresca</a:t>
                      </a:r>
                      <a:endParaRPr lang="it-IT"/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0322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2 SETTIMANA</a:t>
                      </a:r>
                    </a:p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DAL 08/04 AL 12/04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Pasta al pesto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Risotto alla parmigiana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Pasta alle erbe aromatiche 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Pasta al pomodoro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Pasta all'olio extravergine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0322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Omelette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Farinfrittata</a:t>
                      </a:r>
                      <a:endParaRPr lang="it-IT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Ricotta 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Legumi all'olio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it-IT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Frittata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931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it-IT" sz="1000" b="0" i="0" u="none" strike="noStrike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Caponatina</a:t>
                      </a: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di verdure</a:t>
                      </a:r>
                      <a:endParaRPr lang="it-IT"/>
                    </a:p>
                  </a:txBody>
                  <a:tcPr marL="9525" marR="9525" marT="9525" marB="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Pomodori</a:t>
                      </a:r>
                      <a:endParaRPr lang="it-IT" dirty="0"/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Pisellini al vapore</a:t>
                      </a:r>
                      <a:endParaRPr lang="it-IT" dirty="0"/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Insalata colorata</a:t>
                      </a:r>
                      <a:endParaRPr lang="it-IT" dirty="0"/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Zucchine e carote</a:t>
                      </a:r>
                      <a:endParaRPr lang="it-IT" dirty="0"/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84991602"/>
                  </a:ext>
                </a:extLst>
              </a:tr>
              <a:tr h="302741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Pane semi integrale, Frutta fresca</a:t>
                      </a:r>
                      <a:endParaRPr lang="it-IT"/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Pane, Frutta fresca</a:t>
                      </a:r>
                      <a:endParaRPr lang="it-IT" dirty="0"/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Pane, Frutta fresca</a:t>
                      </a:r>
                      <a:endParaRPr lang="it-IT" dirty="0"/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Pane, Frutta fresca</a:t>
                      </a:r>
                      <a:endParaRPr lang="it-IT" sz="1000" dirty="0"/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Pane semi integrale, Frutta fresca</a:t>
                      </a:r>
                      <a:endParaRPr lang="it-IT" dirty="0"/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7404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3 SETTIMANA</a:t>
                      </a:r>
                    </a:p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DAL 15/04 AL 19/04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Passato di verdure e legumi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Pasta all'olio extravergine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Pasta al pomodoro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it-IT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Cous</a:t>
                      </a: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it-IT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cous</a:t>
                      </a: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all'ortolana (caldo)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Riso e piselli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80322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Legumi agli aromi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Ricotta 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Stracchino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Uova sode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4720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Pizza margherita 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 marL="9525" marR="9525" marT="9525" marB="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Carote </a:t>
                      </a:r>
                      <a:r>
                        <a:rPr lang="it-IT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filangè</a:t>
                      </a: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 mais</a:t>
                      </a:r>
                      <a:endParaRPr lang="it-IT" sz="1000" dirty="0"/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Zucchine al basilico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Bietola all'olio</a:t>
                      </a:r>
                      <a:endParaRPr lang="it-IT" dirty="0"/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Insalata verde</a:t>
                      </a:r>
                      <a:endParaRPr lang="it-IT" dirty="0"/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85570577"/>
                  </a:ext>
                </a:extLst>
              </a:tr>
              <a:tr h="359121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it-IT" sz="1000" b="0" i="0" u="none" strike="noStrike" noProof="0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Frutta fresca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 marL="9525" marR="9525" marT="9525" marB="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Pane, Frutta fresca</a:t>
                      </a:r>
                      <a:endParaRPr lang="it-IT"/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Pane, Frutta fresca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Pane, </a:t>
                      </a:r>
                      <a:r>
                        <a:rPr lang="it-IT" sz="1000" b="0" i="0" u="none" strike="noStrike" noProof="0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Crostata</a:t>
                      </a:r>
                      <a:endParaRPr lang="it-IT" dirty="0"/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Pane semi integrale, Frutta fresca</a:t>
                      </a:r>
                      <a:endParaRPr lang="it-IT" dirty="0"/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80322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4 SETTIMANA</a:t>
                      </a:r>
                    </a:p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DAL 22/04 AL 26/04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Pasta al pomodoro e basilico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Pasta al ragù vegetale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Pasta al pesto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Ravioli di magro burro e salvia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0" i="0" u="none" strike="noStrike" noProof="0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Riso con la crema di zucchine</a:t>
                      </a:r>
                      <a:endParaRPr lang="it-IT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80322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Polpette di ceci</a:t>
                      </a:r>
                    </a:p>
                  </a:txBody>
                  <a:tcPr marL="9525" marR="9525" marT="9525" marB="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Mozzarella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Frittata agli spinaci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Sformato di verdure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Caciotta fresca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7931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Fagiolini all’olio</a:t>
                      </a:r>
                      <a:endParaRPr lang="it-IT" dirty="0"/>
                    </a:p>
                  </a:txBody>
                  <a:tcPr marL="9525" marR="9525" marT="9525" marB="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Pomodori</a:t>
                      </a:r>
                      <a:endParaRPr lang="it-IT" dirty="0"/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Carote prezzemolate</a:t>
                      </a:r>
                      <a:endParaRPr lang="it-IT" dirty="0"/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Zucchine trifolate</a:t>
                      </a:r>
                      <a:endParaRPr lang="it-IT" dirty="0"/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Insalata verde</a:t>
                      </a:r>
                      <a:endParaRPr lang="it-IT" dirty="0"/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75543607"/>
                  </a:ext>
                </a:extLst>
              </a:tr>
              <a:tr h="302741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Pane semi integrale, Yogurt alla frutta </a:t>
                      </a:r>
                      <a:endParaRPr lang="it-IT" dirty="0"/>
                    </a:p>
                  </a:txBody>
                  <a:tcPr marL="9525" marR="9525" marT="9525" marB="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Pane, Frutta fresca</a:t>
                      </a:r>
                      <a:endParaRPr lang="it-IT" dirty="0"/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Pane, Frutta fresca</a:t>
                      </a:r>
                      <a:endParaRPr lang="it-IT"/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Pane, Frutta fresca</a:t>
                      </a:r>
                      <a:endParaRPr lang="it-IT" dirty="0"/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Pane semi integrale, </a:t>
                      </a:r>
                      <a:r>
                        <a:rPr lang="it-IT" sz="1000" b="0" i="0" u="none" strike="noStrike" noProof="0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Frutta fresca </a:t>
                      </a:r>
                      <a:endParaRPr lang="it-IT" dirty="0"/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80322">
                <a:tc rowSpan="4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1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5 SETTIMANA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DAL 29/04 AL 03/05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it-IT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Orzotto</a:t>
                      </a: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alle verdure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Vellutata carote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Pasta alla pizzaiola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Pasta al pomodoro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Crema di verdure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07303681"/>
                  </a:ext>
                </a:extLst>
              </a:tr>
              <a:tr h="164886">
                <a:tc vMerge="1">
                  <a:txBody>
                    <a:bodyPr/>
                    <a:lstStyle/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Caciotta fresca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Omelette di zucchine 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Legumi all'olio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Farinfrittata</a:t>
                      </a:r>
                      <a:r>
                        <a:rPr lang="it-IT" sz="10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Stracchino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91001564"/>
                  </a:ext>
                </a:extLst>
              </a:tr>
              <a:tr h="37931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Pomodori</a:t>
                      </a:r>
                      <a:endParaRPr lang="it-IT" dirty="0"/>
                    </a:p>
                  </a:txBody>
                  <a:tcPr marL="9525" marR="9525" marT="9525" marB="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Patate alla salvia</a:t>
                      </a:r>
                      <a:endParaRPr lang="it-IT" dirty="0"/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Spinaci filanti</a:t>
                      </a: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Zucchine all’olio</a:t>
                      </a:r>
                      <a:endParaRPr lang="it-IT" dirty="0"/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Carote </a:t>
                      </a:r>
                      <a:r>
                        <a:rPr lang="it-IT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Filangè</a:t>
                      </a:r>
                      <a:endParaRPr lang="it-IT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94866147"/>
                  </a:ext>
                </a:extLst>
              </a:tr>
              <a:tr h="161462">
                <a:tc vMerge="1">
                  <a:txBody>
                    <a:bodyPr/>
                    <a:lstStyle/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Pane </a:t>
                      </a:r>
                      <a:r>
                        <a:rPr lang="it-IT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semintegrale</a:t>
                      </a: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, </a:t>
                      </a:r>
                      <a:r>
                        <a:rPr lang="it-IT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Mantovana 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Pane, Frutta fresca</a:t>
                      </a:r>
                      <a:endParaRPr lang="it-IT" dirty="0"/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Pane, Frutta fresca</a:t>
                      </a:r>
                      <a:endParaRPr lang="it-IT" sz="1000" dirty="0"/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Pane, Frutta fresca</a:t>
                      </a:r>
                      <a:endParaRPr lang="it-IT" dirty="0"/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Focaccia , Frutta fresca</a:t>
                      </a:r>
                      <a:endParaRPr lang="it-IT" dirty="0"/>
                    </a:p>
                  </a:txBody>
                  <a:tcPr marL="9525" marR="9525" marT="952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88978229"/>
                  </a:ext>
                </a:extLst>
              </a:tr>
            </a:tbl>
          </a:graphicData>
        </a:graphic>
      </p:graphicFrame>
      <p:sp>
        <p:nvSpPr>
          <p:cNvPr id="6" name="Titolo 1">
            <a:extLst>
              <a:ext uri="{FF2B5EF4-FFF2-40B4-BE49-F238E27FC236}">
                <a16:creationId xmlns:a16="http://schemas.microsoft.com/office/drawing/2014/main" xmlns="" id="{990B1CB8-E8E9-314E-BABB-1975FBA87D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130" y="36966"/>
            <a:ext cx="10691813" cy="668292"/>
          </a:xfrm>
        </p:spPr>
        <p:txBody>
          <a:bodyPr anchor="t">
            <a:normAutofit/>
          </a:bodyPr>
          <a:lstStyle/>
          <a:p>
            <a:r>
              <a:rPr lang="it-IT" sz="2222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  <a:t>Menu GARA GALLICANO</a:t>
            </a:r>
            <a:br>
              <a:rPr lang="it-IT" sz="2222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</a:br>
            <a:r>
              <a:rPr lang="it-IT" sz="1400" dirty="0">
                <a:solidFill>
                  <a:srgbClr val="0D6930"/>
                </a:solidFill>
                <a:latin typeface="Gotham-Medium"/>
                <a:cs typeface="Gotham-Medium"/>
              </a:rPr>
              <a:t>Estate Vegetariano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415143" y="6535606"/>
            <a:ext cx="79356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 INFORMANO I CONSUMATORI CON ALLERGIE O INTOLLERANZE ALIMENTARI, o chi per essi (genitori/tutori), che negli alimenti e nelle bevande preparati e somministrati possono essere contenuti uno o più dei seguenti allergeni come ingredienti o in tracce derivanti dal processo produttivo: CEREALI CONTENENTI GLUTINE, CROSTACEI, UOVA, PESCE, ARACHIDI, SOIA, LATTE (INCLUSO LATTOSIO), FRUTTA A GUSCIO, SEDANO, SENAPE, SEMI DI SESAMO, ANIDRIDE SOLFOROSA E SOLFITI in concentrazioni superiori a 10 mg/kg o 10 mg/litro, LUPINI, MOLLUSCHI e tutti i relativi prodotti derivati o a base di (ai sensi dell’Allegato II Reg. UE 1169/11, D. </a:t>
            </a:r>
            <a:r>
              <a:rPr kumimoji="0" lang="it-IT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Lgs</a:t>
            </a: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109/92, 88/2009 e </a:t>
            </a:r>
            <a:r>
              <a:rPr kumimoji="0" lang="it-IT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s.m.i.</a:t>
            </a: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). Le informazioni relative alla presenza di soggetti con allergie o intolleranze alimentari vengono raccolte mediante la presentazione di idonea certificazione medica e in fase di produzione vengono formulati pasti personalizzati, privi degli allergeni per cui risulta documentata una sensibilizzazione.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32164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79FA6FCB1F6074CB05E04BA4C55D7D0" ma:contentTypeVersion="10" ma:contentTypeDescription="Creare un nuovo documento." ma:contentTypeScope="" ma:versionID="36c869cd6926e3a86b43fc05406d0510">
  <xsd:schema xmlns:xsd="http://www.w3.org/2001/XMLSchema" xmlns:xs="http://www.w3.org/2001/XMLSchema" xmlns:p="http://schemas.microsoft.com/office/2006/metadata/properties" xmlns:ns3="6191e891-ada8-415f-984f-a9396bc43b18" targetNamespace="http://schemas.microsoft.com/office/2006/metadata/properties" ma:root="true" ma:fieldsID="c88a2d3e4be9212219992b7b673e8a57" ns3:_="">
    <xsd:import namespace="6191e891-ada8-415f-984f-a9396bc43b1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1e891-ada8-415f-984f-a9396bc43b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16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1F25FAC-E21B-4B0B-BE94-26BD87A441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91e891-ada8-415f-984f-a9396bc43b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7AB9717-6743-42B8-9EF7-99A121B1A6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DEACD16-C408-43B4-B27E-25BC08AF4821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6191e891-ada8-415f-984f-a9396bc43b18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744</Words>
  <Application>Microsoft Office PowerPoint</Application>
  <PresentationFormat>Personalizzato</PresentationFormat>
  <Paragraphs>237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Menu GARA GALLICANO Estate</vt:lpstr>
      <vt:lpstr>Menu GARA GALLICANO Estate Vegetariano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Menu Scuole Comune di XXX Primavera- Estate | Anno Scolastico 2018-2019</dc:title>
  <dc:creator>Utente4</dc:creator>
  <cp:keywords>4 settimane; Cirghiotto; template menu; menu; POWER POINT; template</cp:keywords>
  <cp:lastModifiedBy>anna.trusendi</cp:lastModifiedBy>
  <cp:revision>293</cp:revision>
  <cp:lastPrinted>2024-03-22T10:13:59Z</cp:lastPrinted>
  <dcterms:created xsi:type="dcterms:W3CDTF">2019-06-10T07:41:29Z</dcterms:created>
  <dcterms:modified xsi:type="dcterms:W3CDTF">2024-03-30T14:52:05Z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0x010100E79FA6FCB1F6074CB05E04BA4C55D7D0</vt:lpwstr>
  </property>
  <property fmtid="{D5CDD505-2E9C-101B-9397-08002B2CF9AE}" pid="3" name="e81da6fad08c419ab7e1a8ebd5dce251">
    <vt:lpwstr>2019|f089f57a-336c-4409-8c31-cf7215494b8e</vt:lpwstr>
  </property>
  <property fmtid="{D5CDD505-2E9C-101B-9397-08002B2CF9AE}" pid="4" name="TaxCatchAll">
    <vt:lpwstr>45;#2019</vt:lpwstr>
  </property>
  <property fmtid="{D5CDD505-2E9C-101B-9397-08002B2CF9AE}" pid="5" name="TaxKeyword">
    <vt:lpwstr>131;#POWER POINT|82ed11eb-b2d8-4f94-8474-7527a43529fa;#225;#menu|c05b870c-f84c-45ee-b68e-666eb4664dbe;#197;#Cirghiotto|745bb7e9-35a2-4314-9e10-450366324560;#142;#template|d0e390c6-b09d-4c8a-a62b-4e746fcda441;#309;#template menu|abcbdc46-27ea-43a7-a39f-c26</vt:lpwstr>
  </property>
  <property fmtid="{D5CDD505-2E9C-101B-9397-08002B2CF9AE}" pid="6" name="CIRAreaCompetenza">
    <vt:lpwstr/>
  </property>
  <property fmtid="{D5CDD505-2E9C-101B-9397-08002B2CF9AE}" pid="7" name="CIRAnno">
    <vt:lpwstr>47;#2020|d278d0b8-e6e8-45d1-87f1-e6237b2ab46d</vt:lpwstr>
  </property>
  <property fmtid="{D5CDD505-2E9C-101B-9397-08002B2CF9AE}" pid="8" name="CIROrganizzazione">
    <vt:lpwstr/>
  </property>
</Properties>
</file>